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71" r:id="rId2"/>
    <p:sldId id="285" r:id="rId3"/>
    <p:sldId id="272" r:id="rId4"/>
    <p:sldId id="261" r:id="rId5"/>
    <p:sldId id="257" r:id="rId6"/>
    <p:sldId id="282" r:id="rId7"/>
    <p:sldId id="277" r:id="rId8"/>
    <p:sldId id="274" r:id="rId9"/>
    <p:sldId id="280" r:id="rId10"/>
    <p:sldId id="278" r:id="rId11"/>
    <p:sldId id="276" r:id="rId12"/>
    <p:sldId id="263" r:id="rId13"/>
    <p:sldId id="283" r:id="rId14"/>
    <p:sldId id="281" r:id="rId15"/>
    <p:sldId id="264" r:id="rId16"/>
    <p:sldId id="275" r:id="rId17"/>
    <p:sldId id="279" r:id="rId18"/>
    <p:sldId id="273" r:id="rId19"/>
    <p:sldId id="269" r:id="rId20"/>
    <p:sldId id="267" r:id="rId21"/>
    <p:sldId id="268" r:id="rId22"/>
    <p:sldId id="284" r:id="rId23"/>
    <p:sldId id="27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E20E"/>
    <a:srgbClr val="009900"/>
    <a:srgbClr val="90900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81" autoAdjust="0"/>
    <p:restoredTop sz="94667" autoAdjust="0"/>
  </p:normalViewPr>
  <p:slideViewPr>
    <p:cSldViewPr>
      <p:cViewPr>
        <p:scale>
          <a:sx n="40" d="100"/>
          <a:sy n="40" d="100"/>
        </p:scale>
        <p:origin x="-780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2DB20A-4DC4-498B-A1E3-1A55EFF3EFF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EE0BB80-3156-40CC-8341-64CB8897BE1B}" type="pres">
      <dgm:prSet presAssocID="{482DB20A-4DC4-498B-A1E3-1A55EFF3EFF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5A2F8DCE-D94F-4BE4-9CC5-FE00E03600F2}" type="presOf" srcId="{482DB20A-4DC4-498B-A1E3-1A55EFF3EFF1}" destId="{3EE0BB80-3156-40CC-8341-64CB8897BE1B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2F320-7784-4826-8299-4D5DD2C9070B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64E972-945A-4F43-8340-E2000E9F3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E972-945A-4F43-8340-E2000E9F34C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190500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ar-AE" dirty="0" smtClean="0"/>
              <a:t> </a:t>
            </a:r>
            <a:r>
              <a:rPr lang="ar-AE" sz="8900" dirty="0" smtClean="0">
                <a:solidFill>
                  <a:srgbClr val="FF0000"/>
                </a:solidFill>
              </a:rPr>
              <a:t>السلام عليكم ورحمة الله وبركاته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images_02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2057400"/>
            <a:ext cx="8229600" cy="4419600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গাজি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33400"/>
            <a:ext cx="8032569" cy="5867400"/>
          </a:xfrm>
          <a:prstGeom prst="rect">
            <a:avLst/>
          </a:prstGeom>
          <a:solidFill>
            <a:srgbClr val="FF0000"/>
          </a:solidFill>
          <a:ln w="76200">
            <a:solidFill>
              <a:srgbClr val="FF0000"/>
            </a:solidFill>
          </a:ln>
        </p:spPr>
      </p:pic>
      <p:graphicFrame>
        <p:nvGraphicFramePr>
          <p:cNvPr id="4" name="Diagram 3"/>
          <p:cNvGraphicFramePr/>
          <p:nvPr/>
        </p:nvGraphicFramePr>
        <p:xfrm>
          <a:off x="457200" y="0"/>
          <a:ext cx="86868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  <a:blipFill>
            <a:blip r:embed="rId7"/>
            <a:tile tx="0" ty="0" sx="100000" sy="100000" flip="none" algn="tl"/>
          </a:blip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shi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685800"/>
            <a:ext cx="7772400" cy="54864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3" name="Frame 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728"/>
            </a:avLst>
          </a:prstGeom>
          <a:solidFill>
            <a:srgbClr val="00B05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33400"/>
            <a:ext cx="6858000" cy="1237488"/>
          </a:xfrm>
        </p:spPr>
        <p:txBody>
          <a:bodyPr>
            <a:noAutofit/>
          </a:bodyPr>
          <a:lstStyle/>
          <a:p>
            <a:r>
              <a:rPr lang="ar-AE" sz="8800" b="1" dirty="0" smtClean="0">
                <a:solidFill>
                  <a:srgbClr val="FF0000"/>
                </a:solidFill>
              </a:rPr>
              <a:t>الدرس موافق مكالمة</a:t>
            </a:r>
            <a:endParaRPr lang="en-US" sz="8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229600" cy="4389120"/>
          </a:xfr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ar-AE" sz="4000" b="1" dirty="0" smtClean="0">
                <a:solidFill>
                  <a:srgbClr val="FF0000"/>
                </a:solidFill>
              </a:rPr>
              <a:t>تعريف الشبكة </a:t>
            </a:r>
            <a:r>
              <a:rPr lang="ar-AE" dirty="0" smtClean="0"/>
              <a:t>:</a:t>
            </a:r>
            <a:r>
              <a:rPr lang="ar-AE" sz="3600" dirty="0" smtClean="0"/>
              <a:t>هي عبارة عن مجموعة شبكت اجهزة حسوب فى دول العالم</a:t>
            </a:r>
            <a:r>
              <a:rPr lang="ar-AE" dirty="0" smtClean="0"/>
              <a:t>.</a:t>
            </a:r>
          </a:p>
          <a:p>
            <a:pPr algn="ctr">
              <a:buNone/>
            </a:pPr>
            <a:r>
              <a:rPr lang="ar-AE" dirty="0" smtClean="0"/>
              <a:t>    </a:t>
            </a:r>
            <a:r>
              <a:rPr lang="ar-AE" sz="3600" b="1" dirty="0" smtClean="0">
                <a:solidFill>
                  <a:srgbClr val="FF0000"/>
                </a:solidFill>
              </a:rPr>
              <a:t>الهدف العامّ للشكة </a:t>
            </a:r>
            <a:r>
              <a:rPr lang="ar-AE" sz="3200" dirty="0" smtClean="0"/>
              <a:t>: </a:t>
            </a:r>
            <a:r>
              <a:rPr lang="ar-AE" sz="3600" dirty="0" smtClean="0"/>
              <a:t>يمكن بها التنية المنهية فى العالم عن طريق تبدل المعلومات</a:t>
            </a:r>
            <a:r>
              <a:rPr lang="ar-AE" sz="3200" dirty="0" smtClean="0"/>
              <a:t> </a:t>
            </a:r>
            <a:endParaRPr lang="ar-AE" dirty="0" smtClean="0"/>
          </a:p>
          <a:p>
            <a:pPr algn="ctr">
              <a:buNone/>
            </a:pPr>
            <a:r>
              <a:rPr lang="ar-AE" dirty="0" smtClean="0"/>
              <a:t>   </a:t>
            </a:r>
            <a:r>
              <a:rPr lang="ar-AE" sz="3600" dirty="0" smtClean="0"/>
              <a:t>و الخبرات و المشاورة و المشاركة فى الملتقيات العلمية و عقد حوارت المباشرة </a:t>
            </a:r>
            <a:r>
              <a:rPr lang="ar-AE" dirty="0" smtClean="0"/>
              <a:t>.</a:t>
            </a:r>
            <a:endParaRPr lang="en-US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2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38241" cy="68580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বসি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533400"/>
            <a:ext cx="8305800" cy="5638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Frame 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4224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922520"/>
          </a:xfrm>
          <a:solidFill>
            <a:srgbClr val="FFFF00"/>
          </a:solidFill>
          <a:ln w="76200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ar-AE" dirty="0" smtClean="0"/>
              <a:t> </a:t>
            </a:r>
            <a:r>
              <a:rPr lang="ar-AE" sz="3200" b="1" dirty="0" smtClean="0">
                <a:solidFill>
                  <a:srgbClr val="FF0000"/>
                </a:solidFill>
              </a:rPr>
              <a:t>اين ظهرت الانترنت </a:t>
            </a:r>
            <a:r>
              <a:rPr lang="ar-AE" sz="3200" dirty="0" smtClean="0"/>
              <a:t>: لمشروع اربانتالذى اطلق عام 1969م فى الولايات المتحدة الامريكية ثمّ استخدامها فى العالم كلّه.:.</a:t>
            </a:r>
            <a:endParaRPr lang="ar-AE" dirty="0" smtClean="0"/>
          </a:p>
          <a:p>
            <a:pPr algn="ctr">
              <a:buNone/>
            </a:pPr>
            <a:r>
              <a:rPr lang="en-US" b="1" dirty="0" smtClean="0"/>
              <a:t> </a:t>
            </a:r>
            <a:r>
              <a:rPr lang="ar-AE" b="1" dirty="0" smtClean="0"/>
              <a:t>  </a:t>
            </a:r>
            <a:r>
              <a:rPr lang="ar-AE" sz="3200" b="1" dirty="0" smtClean="0">
                <a:solidFill>
                  <a:srgbClr val="FF0000"/>
                </a:solidFill>
              </a:rPr>
              <a:t>فوائد الانترنت</a:t>
            </a:r>
            <a:r>
              <a:rPr lang="ar-AE" sz="3200" dirty="0" smtClean="0">
                <a:solidFill>
                  <a:srgbClr val="FF0000"/>
                </a:solidFill>
              </a:rPr>
              <a:t>: </a:t>
            </a:r>
            <a:r>
              <a:rPr lang="ar-AE" dirty="0" smtClean="0"/>
              <a:t>(</a:t>
            </a:r>
            <a:r>
              <a:rPr lang="ar-AE" sz="3200" dirty="0" smtClean="0"/>
              <a:t>الف) انه طريقة الاتصال عن طريقة البريد الالكترونى . (ب) عرض المعومات </a:t>
            </a:r>
          </a:p>
          <a:p>
            <a:pPr algn="ctr">
              <a:buNone/>
            </a:pPr>
            <a:r>
              <a:rPr lang="ar-AE" sz="3200" dirty="0" smtClean="0"/>
              <a:t>   و المنتوجات للموءسسة أو الشركة . (ج) الاتصالات الهاتفية والتسوق فى المتاجر والاطلاع على البحوث </a:t>
            </a:r>
            <a:r>
              <a:rPr lang="ar-AE" dirty="0" smtClean="0"/>
              <a:t>.</a:t>
            </a:r>
          </a:p>
          <a:p>
            <a:pPr algn="ctr">
              <a:buNone/>
            </a:pPr>
            <a:r>
              <a:rPr lang="ar-AE" sz="4400" dirty="0" smtClean="0">
                <a:solidFill>
                  <a:srgbClr val="FF0000"/>
                </a:solidFill>
              </a:rPr>
              <a:t>   </a:t>
            </a:r>
            <a:r>
              <a:rPr lang="ar-AE" sz="4400" b="1" dirty="0" smtClean="0">
                <a:solidFill>
                  <a:srgbClr val="FF0000"/>
                </a:solidFill>
              </a:rPr>
              <a:t>مساؤى انترنت </a:t>
            </a:r>
            <a:r>
              <a:rPr lang="ar-AE" sz="4400" dirty="0" smtClean="0">
                <a:solidFill>
                  <a:srgbClr val="FF0000"/>
                </a:solidFill>
              </a:rPr>
              <a:t>: </a:t>
            </a:r>
            <a:r>
              <a:rPr lang="ar-AE" sz="3000" dirty="0" smtClean="0"/>
              <a:t>(الف) الانشغال عن القيام بالمسئوليات </a:t>
            </a:r>
          </a:p>
          <a:p>
            <a:pPr algn="ctr">
              <a:buNone/>
            </a:pPr>
            <a:r>
              <a:rPr lang="ar-AE" sz="3000" dirty="0" smtClean="0"/>
              <a:t>   (ب) الميلان الى الاخلاق السيئة و ذلك باتباع المواقع الاباحية غير الاخلاقية </a:t>
            </a:r>
            <a:r>
              <a:rPr lang="ar-AE" dirty="0" smtClean="0"/>
              <a:t>.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2819399" y="1600200"/>
            <a:ext cx="76200" cy="76200"/>
          </a:xfrm>
          <a:noFill/>
          <a:ln w="762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endParaRPr lang="en-US" sz="100" dirty="0">
              <a:solidFill>
                <a:srgbClr val="FF0000"/>
              </a:solidFill>
            </a:endParaRPr>
          </a:p>
        </p:txBody>
      </p:sp>
      <p:sp>
        <p:nvSpPr>
          <p:cNvPr id="8" name="Frame 7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5483"/>
            </a:avLst>
          </a:prstGeom>
          <a:solidFill>
            <a:schemeClr val="accent3"/>
          </a:solidFill>
          <a:ln w="762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বশি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609600"/>
            <a:ext cx="8077200" cy="5715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Frame 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4430"/>
            </a:avLst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609600"/>
            <a:ext cx="7944853" cy="5638799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3" name="Frame 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8289"/>
            </a:avLst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AE" sz="8000" b="1" u="sng" dirty="0" smtClean="0">
                <a:solidFill>
                  <a:srgbClr val="FF0000"/>
                </a:solidFill>
              </a:rPr>
              <a:t>الوحدة عمل </a:t>
            </a:r>
            <a:endParaRPr lang="en-US" sz="80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/>
          <a:lstStyle/>
          <a:p>
            <a:pPr algn="ctr">
              <a:buNone/>
            </a:pPr>
            <a:r>
              <a:rPr lang="ar-AE" sz="4800" b="1" dirty="0" smtClean="0"/>
              <a:t>(الف) الشبكة العالمية ما هى؟ </a:t>
            </a:r>
          </a:p>
          <a:p>
            <a:pPr algn="ctr">
              <a:buNone/>
            </a:pPr>
            <a:r>
              <a:rPr lang="ar-AE" b="1" dirty="0" smtClean="0"/>
              <a:t>   </a:t>
            </a:r>
            <a:r>
              <a:rPr lang="ar-AE" sz="4400" b="1" dirty="0" smtClean="0"/>
              <a:t>(ب) ما هى خدمات الشبكة العالمية</a:t>
            </a:r>
            <a:r>
              <a:rPr lang="ar-AE" sz="4400" dirty="0" smtClean="0"/>
              <a:t>؟</a:t>
            </a:r>
            <a:endParaRPr lang="en-US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693"/>
            </a:avLst>
          </a:prstGeom>
          <a:solidFill>
            <a:srgbClr val="7030A0"/>
          </a:solidFill>
          <a:ln w="762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381000"/>
            <a:ext cx="8310828" cy="175260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ar-AE" sz="12800" b="1" dirty="0" smtClean="0">
                <a:solidFill>
                  <a:srgbClr val="FF0000"/>
                </a:solidFill>
              </a:rPr>
              <a:t>ثانى و ثانى عمل</a:t>
            </a:r>
            <a:r>
              <a:rPr lang="en-US" sz="12800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  <a:solidFill>
            <a:schemeClr val="accent3"/>
          </a:solidFill>
        </p:spPr>
        <p:txBody>
          <a:bodyPr/>
          <a:lstStyle/>
          <a:p>
            <a:pPr algn="ctr"/>
            <a:r>
              <a:rPr lang="ar-AE" dirty="0" smtClean="0"/>
              <a:t> </a:t>
            </a:r>
            <a:r>
              <a:rPr lang="ar-AE" sz="5400" dirty="0" smtClean="0">
                <a:solidFill>
                  <a:srgbClr val="FF0000"/>
                </a:solidFill>
              </a:rPr>
              <a:t>اذكر مفرداً من الجمع ثمّ اجعله فى </a:t>
            </a:r>
            <a:r>
              <a:rPr lang="ar-AE" sz="6600" dirty="0" smtClean="0">
                <a:solidFill>
                  <a:srgbClr val="FF0000"/>
                </a:solidFill>
              </a:rPr>
              <a:t>جملة مفيدة من </a:t>
            </a:r>
            <a:r>
              <a:rPr lang="ar-AE" sz="4800" dirty="0" smtClean="0">
                <a:solidFill>
                  <a:srgbClr val="FF0000"/>
                </a:solidFill>
              </a:rPr>
              <a:t>عندك</a:t>
            </a:r>
            <a:r>
              <a:rPr lang="ar-AE" sz="6600" dirty="0" smtClean="0">
                <a:solidFill>
                  <a:srgbClr val="FF0000"/>
                </a:solidFill>
              </a:rPr>
              <a:t> : </a:t>
            </a:r>
            <a:endParaRPr lang="ar-AE" sz="3200" dirty="0" smtClean="0">
              <a:solidFill>
                <a:srgbClr val="FF0000"/>
              </a:solidFill>
            </a:endParaRPr>
          </a:p>
          <a:p>
            <a:pPr algn="ctr"/>
            <a:r>
              <a:rPr lang="ar-AE" sz="4000" dirty="0" smtClean="0">
                <a:solidFill>
                  <a:srgbClr val="FF0000"/>
                </a:solidFill>
              </a:rPr>
              <a:t>      </a:t>
            </a:r>
            <a:r>
              <a:rPr lang="ar-AE" sz="4400" b="1" dirty="0" smtClean="0">
                <a:solidFill>
                  <a:srgbClr val="FF0000"/>
                </a:solidFill>
              </a:rPr>
              <a:t>الشبكات ، المعلومات ، الولايات ، البحوث ، مجالات </a:t>
            </a:r>
            <a:r>
              <a:rPr lang="ar-AE" dirty="0" smtClean="0"/>
              <a:t>.</a:t>
            </a:r>
            <a:endParaRPr lang="en-US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6535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8305800" cy="1447800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AE" sz="9600" b="1" dirty="0" smtClean="0">
                <a:solidFill>
                  <a:srgbClr val="36E20E"/>
                </a:solidFill>
              </a:rPr>
              <a:t>تعريف المعلم </a:t>
            </a:r>
            <a:endParaRPr lang="en-US" sz="9600" b="1" dirty="0">
              <a:solidFill>
                <a:srgbClr val="36E20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2133600"/>
            <a:ext cx="83058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6000" b="1" dirty="0" smtClean="0">
                <a:solidFill>
                  <a:srgbClr val="00B050"/>
                </a:solidFill>
              </a:rPr>
              <a:t>محمد بشير الدين </a:t>
            </a:r>
          </a:p>
          <a:p>
            <a:pPr algn="ctr"/>
            <a:r>
              <a:rPr lang="ar-AE" sz="4000" b="1" dirty="0" smtClean="0">
                <a:solidFill>
                  <a:srgbClr val="FF0000"/>
                </a:solidFill>
              </a:rPr>
              <a:t>         </a:t>
            </a:r>
            <a:r>
              <a:rPr lang="ar-AE" sz="4800" b="1" dirty="0" smtClean="0">
                <a:solidFill>
                  <a:srgbClr val="FF0000"/>
                </a:solidFill>
              </a:rPr>
              <a:t>نائب سوفار </a:t>
            </a:r>
            <a:endParaRPr lang="ar-AE" sz="4000" b="1" dirty="0" smtClean="0">
              <a:solidFill>
                <a:srgbClr val="FF0000"/>
              </a:solidFill>
            </a:endParaRPr>
          </a:p>
          <a:p>
            <a:pPr algn="ctr"/>
            <a:r>
              <a:rPr lang="ar-AE" sz="4000" b="1" dirty="0" smtClean="0">
                <a:solidFill>
                  <a:srgbClr val="FF0000"/>
                </a:solidFill>
              </a:rPr>
              <a:t>         </a:t>
            </a:r>
            <a:r>
              <a:rPr lang="ar-AE" sz="4400" b="1" dirty="0" smtClean="0">
                <a:solidFill>
                  <a:srgbClr val="002060"/>
                </a:solidFill>
              </a:rPr>
              <a:t>ندفار داخل مدرسه </a:t>
            </a:r>
            <a:endParaRPr lang="ar-AE" sz="4000" b="1" dirty="0" smtClean="0">
              <a:solidFill>
                <a:srgbClr val="002060"/>
              </a:solidFill>
            </a:endParaRPr>
          </a:p>
          <a:p>
            <a:pPr algn="ctr"/>
            <a:r>
              <a:rPr lang="ar-AE" sz="4000" b="1" dirty="0" smtClean="0">
                <a:solidFill>
                  <a:srgbClr val="FF0000"/>
                </a:solidFill>
              </a:rPr>
              <a:t>         </a:t>
            </a:r>
            <a:r>
              <a:rPr lang="ar-AE" sz="4400" b="1" dirty="0" smtClean="0">
                <a:solidFill>
                  <a:srgbClr val="009900"/>
                </a:solidFill>
              </a:rPr>
              <a:t>سئلكوف ذينيده </a:t>
            </a:r>
            <a:endParaRPr lang="ar-AE" sz="4000" b="1" dirty="0" smtClean="0">
              <a:solidFill>
                <a:srgbClr val="009900"/>
              </a:solidFill>
            </a:endParaRPr>
          </a:p>
          <a:p>
            <a:pPr algn="ctr"/>
            <a:r>
              <a:rPr lang="ar-AE" sz="4000" b="1" dirty="0" smtClean="0">
                <a:solidFill>
                  <a:srgbClr val="FF0000"/>
                </a:solidFill>
              </a:rPr>
              <a:t>          </a:t>
            </a:r>
            <a:r>
              <a:rPr lang="ar-AE" sz="4000" b="1" dirty="0" smtClean="0">
                <a:solidFill>
                  <a:schemeClr val="accent6"/>
                </a:solidFill>
              </a:rPr>
              <a:t>0191754963 </a:t>
            </a:r>
            <a:endParaRPr lang="en-US" sz="4000" b="1" dirty="0">
              <a:solidFill>
                <a:schemeClr val="accent6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10058400" cy="6858000"/>
          </a:xfrm>
          <a:prstGeom prst="frame">
            <a:avLst/>
          </a:prstGeom>
          <a:solidFill>
            <a:srgbClr val="00B05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4" descr="20170720_092742-1 -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3124200"/>
            <a:ext cx="1834134" cy="22098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838200"/>
            <a:ext cx="7162800" cy="1828800"/>
          </a:xfrm>
        </p:spPr>
        <p:txBody>
          <a:bodyPr>
            <a:noAutofit/>
          </a:bodyPr>
          <a:lstStyle/>
          <a:p>
            <a:pPr algn="ctr"/>
            <a:r>
              <a:rPr lang="ar-AE" sz="11500" b="1" dirty="0" smtClean="0">
                <a:solidFill>
                  <a:srgbClr val="FF0000"/>
                </a:solidFill>
              </a:rPr>
              <a:t>القوم  عمل </a:t>
            </a:r>
            <a:endParaRPr lang="en-US" sz="115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819400"/>
            <a:ext cx="8458200" cy="3469888"/>
          </a:xfrm>
          <a:solidFill>
            <a:srgbClr val="00B0F0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pPr algn="ctr">
              <a:buNone/>
            </a:pPr>
            <a:r>
              <a:rPr lang="ar-AE" b="1" dirty="0" smtClean="0"/>
              <a:t> </a:t>
            </a:r>
            <a:r>
              <a:rPr lang="ar-AE" sz="4800" b="1" dirty="0" smtClean="0">
                <a:solidFill>
                  <a:srgbClr val="FF0000"/>
                </a:solidFill>
              </a:rPr>
              <a:t>ما هى الفائدة الكبرى ا لانترنت ممثلآ ؟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5833"/>
            </a:avLst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ar-AE" sz="8000" dirty="0" smtClean="0">
                <a:solidFill>
                  <a:srgbClr val="FF0000"/>
                </a:solidFill>
              </a:rPr>
              <a:t> </a:t>
            </a:r>
            <a:r>
              <a:rPr lang="ar-AE" sz="13800" dirty="0" smtClean="0">
                <a:solidFill>
                  <a:srgbClr val="FF0000"/>
                </a:solidFill>
              </a:rPr>
              <a:t>القدر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  <a:ln w="762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ar-AE" sz="4800" dirty="0" smtClean="0"/>
              <a:t> (الف) ما هى تفصيل الكلمة انترنت؟</a:t>
            </a:r>
          </a:p>
          <a:p>
            <a:pPr algn="ctr">
              <a:buNone/>
            </a:pPr>
            <a:r>
              <a:rPr lang="ar-AE" dirty="0" smtClean="0"/>
              <a:t>    </a:t>
            </a:r>
            <a:r>
              <a:rPr lang="ar-AE" sz="5400" dirty="0" smtClean="0"/>
              <a:t>(ب) متى ظهرت انترنت؟ </a:t>
            </a:r>
          </a:p>
          <a:p>
            <a:pPr algn="ctr">
              <a:buNone/>
            </a:pPr>
            <a:r>
              <a:rPr lang="ar-AE" sz="5400" dirty="0" smtClean="0"/>
              <a:t>   (ج) اين ظهرت انترنت </a:t>
            </a:r>
            <a:r>
              <a:rPr lang="ar-AE" sz="6000" dirty="0" smtClean="0"/>
              <a:t>؟  </a:t>
            </a:r>
          </a:p>
          <a:p>
            <a:pPr algn="ctr">
              <a:buNone/>
            </a:pPr>
            <a:r>
              <a:rPr lang="ar-AE" sz="4800" dirty="0" smtClean="0"/>
              <a:t>   </a:t>
            </a:r>
            <a:r>
              <a:rPr lang="ar-AE" sz="5400" dirty="0" smtClean="0"/>
              <a:t> </a:t>
            </a:r>
            <a:r>
              <a:rPr lang="ar-AE" sz="4800" dirty="0" smtClean="0"/>
              <a:t>(د) ما هى فائدة و مساوئ الشبكة ؟</a:t>
            </a:r>
            <a:endParaRPr lang="en-US" sz="48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11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ar-AE" sz="8800" b="1" dirty="0" smtClean="0">
                <a:solidFill>
                  <a:srgbClr val="FFFF00"/>
                </a:solidFill>
              </a:rPr>
              <a:t>الواجب  المنزل</a:t>
            </a:r>
            <a:endParaRPr lang="en-US" sz="8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ar-AE" sz="8800" b="1" dirty="0" smtClean="0">
                <a:solidFill>
                  <a:srgbClr val="FFFF00"/>
                </a:solidFill>
              </a:rPr>
              <a:t>اكتب فقرة  مختصرة على الشبكة  العالمية</a:t>
            </a:r>
            <a:endParaRPr lang="en-US" sz="8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0"/>
            <a:ext cx="5562600" cy="2057400"/>
          </a:xfrm>
        </p:spPr>
        <p:txBody>
          <a:bodyPr>
            <a:noAutofit/>
          </a:bodyPr>
          <a:lstStyle/>
          <a:p>
            <a:r>
              <a:rPr lang="ar-AE" sz="11500" dirty="0" smtClean="0"/>
              <a:t> </a:t>
            </a:r>
            <a:r>
              <a:rPr lang="ar-AE" sz="11500" b="1" dirty="0" smtClean="0">
                <a:solidFill>
                  <a:srgbClr val="FF0000"/>
                </a:solidFill>
              </a:rPr>
              <a:t>شكرا </a:t>
            </a:r>
            <a:r>
              <a:rPr lang="ar-AE" sz="13800" b="1" dirty="0" smtClean="0">
                <a:solidFill>
                  <a:srgbClr val="FF0000"/>
                </a:solidFill>
              </a:rPr>
              <a:t>لك</a:t>
            </a:r>
            <a:endParaRPr lang="en-US" sz="11500" b="1" dirty="0">
              <a:solidFill>
                <a:srgbClr val="FF0000"/>
              </a:solidFill>
            </a:endParaRPr>
          </a:p>
        </p:txBody>
      </p:sp>
      <p:pic>
        <p:nvPicPr>
          <p:cNvPr id="6" name="Content Placeholder 5" descr="images_14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2057400"/>
            <a:ext cx="7772400" cy="4191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Frame 6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88"/>
            </a:avLst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ar-AE" sz="8000" b="1" dirty="0" smtClean="0">
                <a:solidFill>
                  <a:srgbClr val="FF0000"/>
                </a:solidFill>
              </a:rPr>
              <a:t>تعريف الدرس </a:t>
            </a:r>
            <a:endParaRPr lang="en-US" sz="8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ar-AE" sz="4800" b="1" dirty="0" smtClean="0">
                <a:solidFill>
                  <a:srgbClr val="FF0000"/>
                </a:solidFill>
              </a:rPr>
              <a:t>الصف ـ عشر </a:t>
            </a:r>
          </a:p>
          <a:p>
            <a:pPr algn="ctr">
              <a:buNone/>
            </a:pPr>
            <a:r>
              <a:rPr lang="ar-AE" sz="4800" b="1" dirty="0" smtClean="0">
                <a:solidFill>
                  <a:srgbClr val="FF0000"/>
                </a:solidFill>
              </a:rPr>
              <a:t>   موضوع ـ اللغة العربية الاتصالية </a:t>
            </a:r>
          </a:p>
          <a:p>
            <a:pPr algn="ctr">
              <a:buNone/>
            </a:pPr>
            <a:r>
              <a:rPr lang="ar-AE" sz="4800" b="1" dirty="0" smtClean="0">
                <a:solidFill>
                  <a:srgbClr val="FF0000"/>
                </a:solidFill>
              </a:rPr>
              <a:t>   الوحدة ـ سابعة </a:t>
            </a:r>
          </a:p>
          <a:p>
            <a:pPr algn="ctr">
              <a:buNone/>
            </a:pPr>
            <a:r>
              <a:rPr lang="ar-AE" sz="4800" b="1" dirty="0" smtClean="0">
                <a:solidFill>
                  <a:srgbClr val="FF0000"/>
                </a:solidFill>
              </a:rPr>
              <a:t>   الدرس ـ الاول </a:t>
            </a:r>
          </a:p>
          <a:p>
            <a:pPr algn="ctr">
              <a:buNone/>
            </a:pPr>
            <a:r>
              <a:rPr lang="ar-AE" sz="4800" b="1" dirty="0" smtClean="0">
                <a:solidFill>
                  <a:srgbClr val="FF0000"/>
                </a:solidFill>
              </a:rPr>
              <a:t>وقت ـ خمسون دقائق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69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ar-AE" dirty="0" smtClean="0"/>
              <a:t> </a:t>
            </a:r>
            <a:r>
              <a:rPr lang="ar-AE" sz="9800" b="1" dirty="0" smtClean="0">
                <a:solidFill>
                  <a:srgbClr val="FF0000"/>
                </a:solidFill>
              </a:rPr>
              <a:t>ما يستفاد من الدرس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ar-AE" sz="4400" b="1" dirty="0" smtClean="0">
                <a:solidFill>
                  <a:srgbClr val="FF0000"/>
                </a:solidFill>
              </a:rPr>
              <a:t>ما يتعلم الطلاب هذا الدرس .........</a:t>
            </a:r>
          </a:p>
          <a:p>
            <a:pPr algn="ctr">
              <a:buNone/>
            </a:pPr>
            <a:r>
              <a:rPr lang="ar-AE" sz="4400" b="1" dirty="0" smtClean="0">
                <a:solidFill>
                  <a:srgbClr val="FF0000"/>
                </a:solidFill>
              </a:rPr>
              <a:t>    (الف) تعريف الشبكة العلمية ؟</a:t>
            </a:r>
          </a:p>
          <a:p>
            <a:pPr algn="ctr">
              <a:buNone/>
            </a:pPr>
            <a:r>
              <a:rPr lang="ar-AE" sz="4400" b="1" dirty="0" smtClean="0">
                <a:solidFill>
                  <a:srgbClr val="FF0000"/>
                </a:solidFill>
              </a:rPr>
              <a:t>    (ب)الهدف العاماّ الشبكة ؟</a:t>
            </a:r>
          </a:p>
          <a:p>
            <a:pPr algn="ctr">
              <a:buNone/>
            </a:pPr>
            <a:r>
              <a:rPr lang="ar-AE" sz="4400" b="1" dirty="0" smtClean="0">
                <a:solidFill>
                  <a:srgbClr val="FF0000"/>
                </a:solidFill>
              </a:rPr>
              <a:t>    (ج) وقت ظهور الشبكة العلمية ؟ </a:t>
            </a:r>
          </a:p>
          <a:p>
            <a:pPr algn="ctr">
              <a:buNone/>
            </a:pPr>
            <a:r>
              <a:rPr lang="ar-AE" sz="4400" b="1" dirty="0" smtClean="0">
                <a:solidFill>
                  <a:srgbClr val="FF0000"/>
                </a:solidFill>
              </a:rPr>
              <a:t>     (د) بين فوائد النترنت و مساوئ النترنت؟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864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b="1" dirty="0" smtClean="0"/>
              <a:t> </a:t>
            </a:r>
            <a:r>
              <a:rPr lang="ar-AE" sz="12800" b="1" dirty="0" smtClean="0">
                <a:solidFill>
                  <a:srgbClr val="FF0000"/>
                </a:solidFill>
              </a:rPr>
              <a:t>نحن انظر الى صورة 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index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6415" y="1981200"/>
            <a:ext cx="6113586" cy="397383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720"/>
            </a:avLst>
          </a:prstGeom>
          <a:solidFill>
            <a:schemeClr val="tx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বশির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762000"/>
            <a:ext cx="7772400" cy="5486400"/>
          </a:xfrm>
          <a:prstGeom prst="rect">
            <a:avLst/>
          </a:prstGeom>
        </p:spPr>
      </p:pic>
      <p:sp>
        <p:nvSpPr>
          <p:cNvPr id="3" name="Frame 2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fil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3" name="TextBox 2"/>
          <p:cNvSpPr txBox="1"/>
          <p:nvPr/>
        </p:nvSpPr>
        <p:spPr>
          <a:xfrm rot="10800000" flipV="1">
            <a:off x="685800" y="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INTRNET</a:t>
            </a:r>
            <a:endParaRPr lang="en-US" sz="4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34312"/>
          </a:xfrm>
        </p:spPr>
        <p:txBody>
          <a:bodyPr>
            <a:normAutofit fontScale="90000"/>
          </a:bodyPr>
          <a:lstStyle/>
          <a:p>
            <a:pPr algn="ctr"/>
            <a:r>
              <a:rPr lang="ar-AE" dirty="0" smtClean="0"/>
              <a:t> </a:t>
            </a:r>
            <a:r>
              <a:rPr lang="ar-AE" sz="12800" b="1" dirty="0" smtClean="0">
                <a:solidFill>
                  <a:srgbClr val="FF0000"/>
                </a:solidFill>
              </a:rPr>
              <a:t>عنوان الدرس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276600"/>
          </a:xfrm>
        </p:spPr>
        <p:txBody>
          <a:bodyPr/>
          <a:lstStyle/>
          <a:p>
            <a:r>
              <a:rPr lang="ar-AE" dirty="0" smtClean="0"/>
              <a:t> </a:t>
            </a:r>
            <a:r>
              <a:rPr lang="ar-AE" sz="11500" b="1" dirty="0" smtClean="0">
                <a:solidFill>
                  <a:srgbClr val="FF0000"/>
                </a:solidFill>
              </a:rPr>
              <a:t>الشبكة العالمية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  <a:solidFill>
            <a:srgbClr val="7030A0"/>
          </a:solidFill>
          <a:ln w="762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sirsi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762000"/>
            <a:ext cx="7726933" cy="53340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3" name="Frame 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1447"/>
            </a:avLst>
          </a:prstGeom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731</TotalTime>
  <Words>346</Words>
  <Application>Microsoft Office PowerPoint</Application>
  <PresentationFormat>On-screen Show (4:3)</PresentationFormat>
  <Paragraphs>49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 السلام عليكم ورحمة الله وبركاته</vt:lpstr>
      <vt:lpstr>تعريف المعلم </vt:lpstr>
      <vt:lpstr>تعريف الدرس </vt:lpstr>
      <vt:lpstr> ما يستفاد من الدرس </vt:lpstr>
      <vt:lpstr> نحن انظر الى صورة </vt:lpstr>
      <vt:lpstr>Slide 6</vt:lpstr>
      <vt:lpstr>Slide 7</vt:lpstr>
      <vt:lpstr> عنوان الدرس</vt:lpstr>
      <vt:lpstr>Slide 9</vt:lpstr>
      <vt:lpstr>Slide 10</vt:lpstr>
      <vt:lpstr>Slide 11</vt:lpstr>
      <vt:lpstr>الدرس موافق مكالمة</vt:lpstr>
      <vt:lpstr>Slide 13</vt:lpstr>
      <vt:lpstr>Slide 14</vt:lpstr>
      <vt:lpstr>Slide 15</vt:lpstr>
      <vt:lpstr>Slide 16</vt:lpstr>
      <vt:lpstr>Slide 17</vt:lpstr>
      <vt:lpstr>الوحدة عمل </vt:lpstr>
      <vt:lpstr>ثانى و ثانى عمل </vt:lpstr>
      <vt:lpstr>القوم  عمل </vt:lpstr>
      <vt:lpstr> القدر</vt:lpstr>
      <vt:lpstr>الواجب  المنزل</vt:lpstr>
      <vt:lpstr> شكرا لك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mnyh68</dc:creator>
  <cp:lastModifiedBy>t</cp:lastModifiedBy>
  <cp:revision>159</cp:revision>
  <dcterms:created xsi:type="dcterms:W3CDTF">2006-08-16T00:00:00Z</dcterms:created>
  <dcterms:modified xsi:type="dcterms:W3CDTF">2017-09-03T10:26:49Z</dcterms:modified>
</cp:coreProperties>
</file>